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41"/>
  </p:notesMasterIdLst>
  <p:sldIdLst>
    <p:sldId id="256" r:id="rId3"/>
    <p:sldId id="288" r:id="rId4"/>
    <p:sldId id="295" r:id="rId5"/>
    <p:sldId id="259" r:id="rId6"/>
    <p:sldId id="261" r:id="rId7"/>
    <p:sldId id="264" r:id="rId8"/>
    <p:sldId id="263" r:id="rId9"/>
    <p:sldId id="262" r:id="rId10"/>
    <p:sldId id="266" r:id="rId11"/>
    <p:sldId id="269" r:id="rId12"/>
    <p:sldId id="265" r:id="rId13"/>
    <p:sldId id="267" r:id="rId14"/>
    <p:sldId id="297" r:id="rId15"/>
    <p:sldId id="270" r:id="rId16"/>
    <p:sldId id="277" r:id="rId17"/>
    <p:sldId id="280" r:id="rId18"/>
    <p:sldId id="283" r:id="rId19"/>
    <p:sldId id="285" r:id="rId20"/>
    <p:sldId id="286" r:id="rId21"/>
    <p:sldId id="287" r:id="rId22"/>
    <p:sldId id="282" r:id="rId23"/>
    <p:sldId id="281" r:id="rId24"/>
    <p:sldId id="298" r:id="rId25"/>
    <p:sldId id="272" r:id="rId26"/>
    <p:sldId id="290" r:id="rId27"/>
    <p:sldId id="291" r:id="rId28"/>
    <p:sldId id="292" r:id="rId29"/>
    <p:sldId id="293" r:id="rId30"/>
    <p:sldId id="294" r:id="rId31"/>
    <p:sldId id="299" r:id="rId32"/>
    <p:sldId id="289" r:id="rId33"/>
    <p:sldId id="302" r:id="rId34"/>
    <p:sldId id="303" r:id="rId35"/>
    <p:sldId id="300" r:id="rId36"/>
    <p:sldId id="301" r:id="rId37"/>
    <p:sldId id="304" r:id="rId38"/>
    <p:sldId id="305" r:id="rId39"/>
    <p:sldId id="30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91279" autoAdjust="0"/>
  </p:normalViewPr>
  <p:slideViewPr>
    <p:cSldViewPr snapToGrid="0">
      <p:cViewPr varScale="1">
        <p:scale>
          <a:sx n="94" d="100"/>
          <a:sy n="94" d="100"/>
        </p:scale>
        <p:origin x="96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C3CD8-4EC5-4C6A-BFFD-F38937D5B6F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EB362-7D4C-4922-839A-C34B0C5A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3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09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0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5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Sector Public, 4-Year</a:t>
            </a:r>
            <a:r>
              <a:rPr lang="en-US" baseline="0" dirty="0" smtClean="0"/>
              <a:t> or above includes all public baccalaureate granting colleges. In Michigan, this includes the 15 Michigan Public Universities and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Northwestern Michigan College, Schoolcraft College,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Lake Michigan College,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Jackson College, and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Henry Ford College.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1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0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8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select</a:t>
            </a:r>
            <a:r>
              <a:rPr lang="en-US" baseline="0" dirty="0" smtClean="0"/>
              <a:t> Michigan Public Universities, select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tool often leaves you with some work to do. The variable names can be confusing, downloads may need restructuring TIP: The naming convention is generally Variable Name, Survey,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B362-7D4C-4922-839A-C34B0C5AC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50625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1883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2315"/>
      </p:ext>
    </p:extLst>
  </p:cSld>
  <p:clrMapOvr>
    <a:masterClrMapping/>
  </p:clrMapOvr>
  <p:transition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vert="horz" lIns="91433" tIns="45717" rIns="91433" bIns="45717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8" indent="0" algn="ctr">
              <a:buNone/>
              <a:defRPr/>
            </a:lvl2pPr>
            <a:lvl3pPr marL="914336" indent="0" algn="ctr">
              <a:buNone/>
              <a:defRPr/>
            </a:lvl3pPr>
            <a:lvl4pPr marL="1371503" indent="0" algn="ctr">
              <a:buNone/>
              <a:defRPr/>
            </a:lvl4pPr>
            <a:lvl5pPr marL="1828671" indent="0" algn="ctr">
              <a:buNone/>
              <a:defRPr/>
            </a:lvl5pPr>
            <a:lvl6pPr marL="2285839" indent="0" algn="ctr">
              <a:buNone/>
              <a:defRPr/>
            </a:lvl6pPr>
            <a:lvl7pPr marL="2743007" indent="0" algn="ctr">
              <a:buNone/>
              <a:defRPr/>
            </a:lvl7pPr>
            <a:lvl8pPr marL="3200175" indent="0" algn="ctr">
              <a:buNone/>
              <a:defRPr/>
            </a:lvl8pPr>
            <a:lvl9pPr marL="36573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47121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325" y="109184"/>
            <a:ext cx="9002341" cy="1078173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algn="r">
              <a:defRPr sz="4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49477"/>
            <a:ext cx="11590867" cy="4525963"/>
          </a:xfrm>
          <a:prstGeom prst="rect">
            <a:avLst/>
          </a:prstGeom>
        </p:spPr>
        <p:txBody>
          <a:bodyPr vert="horz" lIns="91433" tIns="45717" rIns="91433" bIns="45717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7200" y="6851178"/>
            <a:ext cx="2844800" cy="219075"/>
          </a:xfrm>
        </p:spPr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88866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1" y="2851057"/>
            <a:ext cx="10363200" cy="1362075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algn="l">
              <a:defRPr sz="4000" b="1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16480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3325" y="109184"/>
            <a:ext cx="9002341" cy="1078173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algn="r">
              <a:defRPr sz="4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7200" y="6851178"/>
            <a:ext cx="2844800" cy="219075"/>
          </a:xfrm>
        </p:spPr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4886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115" y="1568450"/>
            <a:ext cx="6815667" cy="4981338"/>
          </a:xfrm>
          <a:prstGeom prst="rect">
            <a:avLst/>
          </a:prstGeom>
        </p:spPr>
        <p:txBody>
          <a:bodyPr vert="horz" lIns="91433" tIns="45717" rIns="91433" bIns="45717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09602" y="1568450"/>
            <a:ext cx="4011084" cy="116205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609602" y="2730501"/>
            <a:ext cx="4011084" cy="3875016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93325" y="109184"/>
            <a:ext cx="9002341" cy="1078173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algn="r">
              <a:defRPr sz="4000">
                <a:solidFill>
                  <a:schemeClr val="bg1"/>
                </a:solidFill>
                <a:latin typeface="Arial 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851178"/>
            <a:ext cx="2844800" cy="219075"/>
          </a:xfrm>
        </p:spPr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40335"/>
      </p:ext>
    </p:extLst>
  </p:cSld>
  <p:clrMapOvr>
    <a:masterClrMapping/>
  </p:clrMapOvr>
  <p:transition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99250"/>
      </p:ext>
    </p:extLst>
  </p:cSld>
  <p:clrMapOvr>
    <a:masterClrMapping/>
  </p:clrMapOvr>
  <p:transition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560" y="137297"/>
            <a:ext cx="8812107" cy="708864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algn="r"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is Arial pt. 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7099" y="859809"/>
            <a:ext cx="8838568" cy="370466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6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8" indent="0" algn="ctr">
              <a:buNone/>
              <a:defRPr/>
            </a:lvl2pPr>
            <a:lvl3pPr marL="914336" indent="0" algn="ctr">
              <a:buNone/>
              <a:defRPr/>
            </a:lvl3pPr>
            <a:lvl4pPr marL="1371503" indent="0" algn="ctr">
              <a:buNone/>
              <a:defRPr/>
            </a:lvl4pPr>
            <a:lvl5pPr marL="1828671" indent="0" algn="ctr">
              <a:buNone/>
              <a:defRPr/>
            </a:lvl5pPr>
            <a:lvl6pPr marL="2285839" indent="0" algn="ctr">
              <a:buNone/>
              <a:defRPr/>
            </a:lvl6pPr>
            <a:lvl7pPr marL="2743007" indent="0" algn="ctr">
              <a:buNone/>
              <a:defRPr/>
            </a:lvl7pPr>
            <a:lvl8pPr marL="3200175" indent="0" algn="ctr">
              <a:buNone/>
              <a:defRPr/>
            </a:lvl8pPr>
            <a:lvl9pPr marL="3657343" indent="0" algn="ctr">
              <a:buNone/>
              <a:defRPr/>
            </a:lvl9pPr>
          </a:lstStyle>
          <a:p>
            <a:r>
              <a:rPr lang="en-US" dirty="0" smtClean="0"/>
              <a:t>Subtitle is Arial Narrow, All Caps, pt 16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04800" y="1547813"/>
            <a:ext cx="11590867" cy="4670107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347639" indent="-347639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577" indent="-334939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16" indent="-347639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441" indent="-349226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793" indent="-333351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851178"/>
            <a:ext cx="2844800" cy="219075"/>
          </a:xfrm>
        </p:spPr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40595"/>
      </p:ext>
    </p:extLst>
  </p:cSld>
  <p:clrMapOvr>
    <a:masterClrMapping/>
  </p:clrMapOvr>
  <p:transition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0032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911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6752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2171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7531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45215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8514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7461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3965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275E-440D-4662-9ADC-EFC4B7F4F8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FAAD-11E2-46B9-A08A-C423E5B60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w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206817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858001"/>
            <a:ext cx="2844800" cy="21907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640BB6-726E-4218-892E-8CA3118AC402}" type="slidenum">
              <a:rPr lang="en-US" smtClean="0">
                <a:solidFill>
                  <a:srgbClr val="FFFFFF"/>
                </a:solidFill>
                <a:latin typeface="Arial" pitchFamily="-106" charset="0"/>
                <a:cs typeface="Arial" pitchFamily="-10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Arial" pitchFamily="-106" charset="0"/>
              <a:cs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ransition advClick="0" advTm="5000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5pPr>
      <a:lvl6pPr marL="45716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33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5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67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876" indent="-34287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98" indent="-28573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2920" indent="-22858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087" indent="-22858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255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423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591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759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5926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michigan.gov/cepi/0,4546,7-113-21423---,00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michigan.gov/mde/0,4615,7-140-6605_6539---,00.html" TargetMode="External"/><Relationship Id="rId5" Type="http://schemas.openxmlformats.org/officeDocument/2006/relationships/hyperlink" Target="https://cepi.state.mi.us/eem/" TargetMode="External"/><Relationship Id="rId4" Type="http://schemas.openxmlformats.org/officeDocument/2006/relationships/hyperlink" Target="https://www.mischooldata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documents/cepi/QuickStartGuide_446701_7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chigan.gov/documents/cepi/DataFile_How-ToGuide_20141201_475339_7.pdf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llegescorecard.ed.gov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ollegescorecard.ed.gov/data/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gsnet.org/benchmark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gsnet.org/graduate-enrollment-and-degre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gsnet.org/international-graduate-admissions-surve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studentachievementmeasure.org/" TargetMode="Externa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studentachievementmeasure.org/participants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ira.wayne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nces.ed.gov/ipeds/trendgenerator/#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nces.ed.gov/ipeds/trendgenerator/#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nces.ed.gov/ipeds/datacenter/Expt/SelectDataReport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Benchmarking Resources and Tips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the Publicly Available Benchmarking Resources in Higher </a:t>
            </a:r>
            <a:r>
              <a:rPr lang="en-US" dirty="0" smtClean="0"/>
              <a:t>Education</a:t>
            </a:r>
          </a:p>
          <a:p>
            <a:r>
              <a:rPr lang="en-US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76131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50" y="368453"/>
            <a:ext cx="10515600" cy="13255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IPEDS Data Center – Selecting Institutions	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71" y="1507997"/>
            <a:ext cx="5181600" cy="2121224"/>
          </a:xfrm>
        </p:spPr>
        <p:txBody>
          <a:bodyPr>
            <a:normAutofit fontScale="92500"/>
          </a:bodyPr>
          <a:lstStyle/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EZ Group is a convenient way to select institutions based on characteristics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View the list once you’re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done,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and you have the option to further modify the list 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Key Characteristics for Wayne State University: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042" y="5201073"/>
            <a:ext cx="5655699" cy="1589379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select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Michigan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Universities: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State: MI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Public, 4-Year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Category: Degree-granting, primarily baccalaureate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193" r="3313" b="76114"/>
          <a:stretch/>
        </p:blipFill>
        <p:spPr>
          <a:xfrm>
            <a:off x="233266" y="3629221"/>
            <a:ext cx="6242179" cy="134399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486330" y="1483813"/>
            <a:ext cx="5181600" cy="2121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group is selected, you will view the list.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Click modify to keep or remove selected institutions. Add more by name or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UnitID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upload, or group. 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add more by group, you will be prompted to either combine the groups or keep one of the lists generated.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40570"/>
          <a:stretch/>
        </p:blipFill>
        <p:spPr>
          <a:xfrm>
            <a:off x="6560975" y="4057615"/>
            <a:ext cx="5201817" cy="209414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987573" y="4551977"/>
            <a:ext cx="676469" cy="368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72960" y="6421120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4294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1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07684"/>
            <a:ext cx="5849355" cy="49216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903855" y="2673927"/>
            <a:ext cx="2449945" cy="62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this option if you are looking to find answers to other questions, or need institution-level data to compute your own statistics.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this tool, you can: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Choose multiple years, 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institutions based on characteristics or select your own list of institutions by name, 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data for any variable reported, and/or frequently used or derived variables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613" y="268220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IPEDS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Compare Institutions	 </a:t>
            </a:r>
          </a:p>
        </p:txBody>
      </p:sp>
    </p:spTree>
    <p:extLst>
      <p:ext uri="{BB962C8B-B14F-4D97-AF65-F5344CB8AC3E}">
        <p14:creationId xmlns:p14="http://schemas.microsoft.com/office/powerpoint/2010/main" val="162564171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thing to ask yourself when using IPEDS data: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I use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Final Release Data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	Or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Provisional Release Data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Also, ask yourself which option for accessing the data will work best for you? Consider how many years you will need and the amount of detail you will need.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more options that we haven’t covered in this presentation to consider.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20" y="3739356"/>
            <a:ext cx="3971925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0" y="3486943"/>
            <a:ext cx="3933825" cy="1533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4261" y="222428"/>
            <a:ext cx="856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IPEDS Data Center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Things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440" y="6441440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8683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/>
              <a:t>Center for Educational Performance and Information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CEPI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6866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701" t="-1" r="4530" b="38029"/>
          <a:stretch/>
        </p:blipFill>
        <p:spPr>
          <a:xfrm>
            <a:off x="6704561" y="2526867"/>
            <a:ext cx="5302711" cy="3942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964" y="1690688"/>
            <a:ext cx="108458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About: According to its website,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Center for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Educational Performance and Information (CEPI) is a State agency “that was established…to coordinate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collection, management and reporting of education data, from early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childhood through K-12 and postsecondary education, and into the workforce.”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 School Data for College and K-12 School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information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Organized layout, easy to use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Dashboards for many measures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Easily share by download/print, getting link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https://www.mischooldata.org/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Entity Master (EEM)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Directory information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https://cepi.state.mi.us/eem/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MDE’s Publications and Reports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https://www.michigan.gov/mde/0,4615,7-140-6605_6539---,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00.html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0697" y="215988"/>
            <a:ext cx="8896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Educational Performance and Information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https://www.michigan.gov/cepi/0,4546,7-113-21423---,00.html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2734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8" y="1380931"/>
            <a:ext cx="3293706" cy="514917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MI School Data holds an abundance of information about education in </a:t>
            </a:r>
            <a:r>
              <a:rPr lang="en-US" sz="3800" dirty="0" smtClean="0"/>
              <a:t>Michigan:</a:t>
            </a:r>
            <a:endParaRPr lang="en-US" sz="3800" dirty="0" smtClean="0"/>
          </a:p>
          <a:p>
            <a:r>
              <a:rPr lang="en-US" dirty="0" smtClean="0"/>
              <a:t>Parent Dashboard</a:t>
            </a:r>
          </a:p>
          <a:p>
            <a:r>
              <a:rPr lang="en-US" dirty="0" smtClean="0"/>
              <a:t>Early Childhood Data</a:t>
            </a:r>
          </a:p>
          <a:p>
            <a:r>
              <a:rPr lang="en-US" dirty="0"/>
              <a:t>Special Education Counts by ISD/District </a:t>
            </a:r>
            <a:endParaRPr lang="en-US" dirty="0" smtClean="0"/>
          </a:p>
          <a:p>
            <a:r>
              <a:rPr lang="en-US" dirty="0" smtClean="0"/>
              <a:t>K- 12 </a:t>
            </a:r>
          </a:p>
          <a:p>
            <a:r>
              <a:rPr lang="en-US" dirty="0" smtClean="0"/>
              <a:t>Postsecondary </a:t>
            </a:r>
            <a:endParaRPr lang="en-US" dirty="0"/>
          </a:p>
          <a:p>
            <a:r>
              <a:rPr lang="en-US" dirty="0" smtClean="0"/>
              <a:t>District Summaries 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Student Counts by various attributes: </a:t>
            </a:r>
          </a:p>
          <a:p>
            <a:r>
              <a:rPr lang="en-US" dirty="0" smtClean="0"/>
              <a:t>Assessment (test scores)</a:t>
            </a:r>
          </a:p>
          <a:p>
            <a:r>
              <a:rPr lang="en-US" dirty="0" smtClean="0"/>
              <a:t>Finances</a:t>
            </a:r>
          </a:p>
          <a:p>
            <a:r>
              <a:rPr lang="en-US" dirty="0" smtClean="0"/>
              <a:t>Graduation rates</a:t>
            </a:r>
          </a:p>
          <a:p>
            <a:r>
              <a:rPr lang="en-US" dirty="0"/>
              <a:t>Workforce </a:t>
            </a:r>
          </a:p>
          <a:p>
            <a:r>
              <a:rPr lang="en-US" dirty="0" smtClean="0"/>
              <a:t>Maps </a:t>
            </a:r>
          </a:p>
          <a:p>
            <a:pPr lvl="1"/>
            <a:r>
              <a:rPr lang="en-US" dirty="0" smtClean="0"/>
              <a:t>Graduation Rates, College Readiness, Career Readiness,  6- Month College UG Enrollment, College Remedial Coursework after Enrollment</a:t>
            </a:r>
          </a:p>
          <a:p>
            <a:r>
              <a:rPr lang="en-US" dirty="0"/>
              <a:t>MI School Data - Quick Start </a:t>
            </a:r>
            <a:r>
              <a:rPr lang="en-US" dirty="0" smtClean="0"/>
              <a:t>Guide</a:t>
            </a:r>
          </a:p>
          <a:p>
            <a:pPr marL="457200" lvl="1" indent="0">
              <a:buNone/>
            </a:pPr>
            <a:r>
              <a:rPr lang="en-US" sz="2300" dirty="0" smtClean="0">
                <a:hlinkClick r:id="rId3"/>
              </a:rPr>
              <a:t>https</a:t>
            </a:r>
            <a:r>
              <a:rPr lang="en-US" sz="2300" dirty="0">
                <a:hlinkClick r:id="rId3"/>
              </a:rPr>
              <a:t>://www.michigan.gov/documents/cepi/QuickStartGuide_446701_7.pdf</a:t>
            </a:r>
            <a:r>
              <a:rPr lang="en-US" sz="2300" dirty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254" y="1440166"/>
            <a:ext cx="8047956" cy="47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665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90891" cy="1222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Use of Postsecondary  Data </a:t>
            </a:r>
          </a:p>
          <a:p>
            <a:pPr lvl="1"/>
            <a:r>
              <a:rPr lang="en-US" dirty="0" smtClean="0"/>
              <a:t>Select Postsecondary from the main menu and go to area of interest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78" y="3182937"/>
            <a:ext cx="10682844" cy="2728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748575" y="3411948"/>
            <a:ext cx="1493520" cy="54864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6000" y="6350000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208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18" y="1840371"/>
            <a:ext cx="3038475" cy="3988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Example Use of Postsecondary  </a:t>
            </a:r>
            <a:r>
              <a:rPr lang="en-US" dirty="0" smtClean="0"/>
              <a:t>Data: </a:t>
            </a:r>
            <a:endParaRPr lang="en-US" dirty="0" smtClean="0"/>
          </a:p>
          <a:p>
            <a:r>
              <a:rPr lang="en-US" dirty="0" smtClean="0"/>
              <a:t>Easily  </a:t>
            </a:r>
            <a:r>
              <a:rPr lang="en-US" dirty="0" smtClean="0"/>
              <a:t>change the Report being viewed</a:t>
            </a:r>
            <a:endParaRPr lang="en-US" dirty="0"/>
          </a:p>
          <a:p>
            <a:r>
              <a:rPr lang="en-US" dirty="0" smtClean="0"/>
              <a:t>Easily change parameters (Edit Report)</a:t>
            </a:r>
          </a:p>
          <a:p>
            <a:r>
              <a:rPr lang="en-US" dirty="0" smtClean="0"/>
              <a:t>View snapshot, trend,  or entity breakdown </a:t>
            </a:r>
          </a:p>
          <a:p>
            <a:r>
              <a:rPr lang="en-US" dirty="0" smtClean="0"/>
              <a:t>Get link or download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83" y="1320800"/>
            <a:ext cx="7647012" cy="53267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24235" y="280022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09012" y="175180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63096" y="2144748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07756" y="26237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972637" y="197254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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90394" y="3834589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14476" y="451349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16076" y="488282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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09360"/>
            <a:ext cx="117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186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8" grpId="0"/>
      <p:bldP spid="19" grpId="0"/>
      <p:bldP spid="20" grpId="0"/>
      <p:bldP spid="22" grpId="0"/>
      <p:bldP spid="23" grpId="0"/>
      <p:bldP spid="2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79420" cy="71945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About this report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" y="2993707"/>
            <a:ext cx="10010775" cy="26384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87727" y="2811780"/>
            <a:ext cx="1653539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298591"/>
            <a:ext cx="6941820" cy="304698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means (description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3823" y="3152983"/>
            <a:ext cx="1428751" cy="36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415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1" y="2802999"/>
            <a:ext cx="9934575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79420" cy="71945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About this report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23823" y="3152983"/>
            <a:ext cx="1428751" cy="36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98591"/>
            <a:ext cx="6941820" cy="304698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it means (description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Matters (context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570595" y="2733148"/>
            <a:ext cx="1653539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149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54481"/>
            <a:ext cx="11590867" cy="5120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Resources we will go over today:</a:t>
            </a:r>
          </a:p>
          <a:p>
            <a:r>
              <a:rPr lang="en-US" dirty="0" smtClean="0"/>
              <a:t>Integrated </a:t>
            </a:r>
            <a:r>
              <a:rPr lang="en-US" dirty="0" smtClean="0"/>
              <a:t>Postsecondary Education Data System (IPEDS)</a:t>
            </a:r>
          </a:p>
          <a:p>
            <a:r>
              <a:rPr lang="en-US" dirty="0" smtClean="0"/>
              <a:t>Center for Educational Performance and Information (CEPI)</a:t>
            </a:r>
          </a:p>
          <a:p>
            <a:r>
              <a:rPr lang="en-US" dirty="0" smtClean="0"/>
              <a:t>College Score Card by U.S. Department of Education</a:t>
            </a:r>
          </a:p>
          <a:p>
            <a:r>
              <a:rPr lang="en-US" dirty="0" smtClean="0"/>
              <a:t>Graduate Enrollment and Degrees Report (CGS/GRE) </a:t>
            </a:r>
            <a:r>
              <a:rPr lang="en-US" sz="1800" dirty="0" smtClean="0"/>
              <a:t> (a joint project of Council of Graduate Schools and Graduate Record Examination Board GRE) </a:t>
            </a:r>
            <a:endParaRPr lang="en-US" sz="1800" dirty="0"/>
          </a:p>
          <a:p>
            <a:r>
              <a:rPr lang="en-US" dirty="0" smtClean="0"/>
              <a:t>Student Achievement Measure (SAM)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62599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3" y="2858026"/>
            <a:ext cx="9963150" cy="337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79420" cy="71945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About this report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8487727" y="2811780"/>
            <a:ext cx="1653539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870" y="3377138"/>
            <a:ext cx="1428751" cy="36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98591"/>
            <a:ext cx="6941820" cy="304698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it means (description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Matters (context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Data (Definitions 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Sources)</a:t>
            </a:r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8161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Other </a:t>
            </a:r>
            <a:r>
              <a:rPr lang="en-US" dirty="0" smtClean="0"/>
              <a:t>Resources that are available in CEPI’s MI School Data:</a:t>
            </a:r>
            <a:endParaRPr lang="en-US" dirty="0" smtClean="0"/>
          </a:p>
          <a:p>
            <a:pPr marL="91436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Links to data sets</a:t>
            </a:r>
          </a:p>
          <a:p>
            <a:pPr marL="91436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Maps – College and Career Readiness by ISD</a:t>
            </a:r>
          </a:p>
          <a:p>
            <a:pPr marL="91436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Annual Education Report</a:t>
            </a:r>
          </a:p>
          <a:p>
            <a:pPr marL="91436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Files:</a:t>
            </a:r>
          </a:p>
          <a:p>
            <a:pPr lvl="2"/>
            <a:r>
              <a:rPr lang="en-US" b="1" u="sng" dirty="0" smtClean="0"/>
              <a:t>K-12 </a:t>
            </a:r>
            <a:r>
              <a:rPr lang="en-US" dirty="0" smtClean="0"/>
              <a:t>– Assessment, Enrollment, College Readiness, Attendance, College Remedial Coursework, College Progression, EEM Data, Graduation, Mobility, Resident/Non-Resident</a:t>
            </a:r>
            <a:endParaRPr lang="en-US" dirty="0"/>
          </a:p>
          <a:p>
            <a:pPr lvl="2"/>
            <a:r>
              <a:rPr lang="en-US" dirty="0" smtClean="0"/>
              <a:t> </a:t>
            </a:r>
            <a:r>
              <a:rPr lang="en-US" b="1" u="sng" dirty="0" smtClean="0"/>
              <a:t>College</a:t>
            </a:r>
            <a:r>
              <a:rPr lang="en-US" dirty="0" smtClean="0"/>
              <a:t> - Enrollment and transfer enrollment by year, college, race/ethnicity, gender, average GPA, Undergraduate Enrollment by college, MI High School grads, age</a:t>
            </a:r>
          </a:p>
          <a:p>
            <a:pPr lvl="2"/>
            <a:r>
              <a:rPr lang="en-US" b="1" u="sng" dirty="0" smtClean="0"/>
              <a:t>Additional K -12 </a:t>
            </a:r>
            <a:r>
              <a:rPr lang="en-US" dirty="0" smtClean="0"/>
              <a:t>– District information, staffing, financial reports, FTE, special student group counts (non-public, free and reduced lunch, homeless, special education, etc.)</a:t>
            </a:r>
          </a:p>
          <a:p>
            <a:pPr marL="91436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Workforce Data</a:t>
            </a:r>
          </a:p>
          <a:p>
            <a:pPr lvl="2"/>
            <a:r>
              <a:rPr lang="en-US" dirty="0" smtClean="0"/>
              <a:t>Wages by educational attainment and field of study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66930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CEPI – MI School 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714"/>
            <a:ext cx="8072535" cy="19626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download a data set: </a:t>
            </a:r>
            <a:endParaRPr lang="en-US" dirty="0" smtClean="0"/>
          </a:p>
          <a:p>
            <a:pPr lvl="1"/>
            <a:r>
              <a:rPr lang="en-US" dirty="0" smtClean="0"/>
              <a:t>Go to Other &amp; Data Files in upper right hand corner of MI School Home Page, </a:t>
            </a:r>
          </a:p>
          <a:p>
            <a:pPr lvl="1"/>
            <a:r>
              <a:rPr lang="en-US" dirty="0" smtClean="0"/>
              <a:t>Select Data Files  </a:t>
            </a:r>
          </a:p>
          <a:p>
            <a:pPr lvl="1"/>
            <a:r>
              <a:rPr lang="en-US" dirty="0" smtClean="0"/>
              <a:t>Student Pathways is not public 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www.michigan.gov/documents/cepi/DataFile_How-ToGuide_20141201_475339_7.pdf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0" y="3731917"/>
            <a:ext cx="9618054" cy="25115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857" y="182488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21490" y="407247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6960" y="2133599"/>
            <a:ext cx="44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9220" y="498771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0005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 smtClean="0"/>
              <a:t>College Scorecard</a:t>
            </a:r>
          </a:p>
          <a:p>
            <a:pPr marL="0" indent="0" algn="ctr">
              <a:buNone/>
            </a:pPr>
            <a:r>
              <a:rPr lang="en-US" sz="8000" dirty="0" smtClean="0"/>
              <a:t>by </a:t>
            </a:r>
            <a:r>
              <a:rPr lang="en-US" sz="8000" dirty="0"/>
              <a:t>U.S. Department of Education</a:t>
            </a:r>
          </a:p>
          <a:p>
            <a:pPr marL="0" indent="0" algn="ctr">
              <a:buNone/>
            </a:pP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9648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18922"/>
            <a:ext cx="5384800" cy="2178696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https://collegescorecard.ed.gov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College Scorecard is an interactive tool that is released by U.S. Department of Education to provide snapshot about an institution’s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8320" y="350133"/>
            <a:ext cx="896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Scorecard and College Scorecard Data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00" y="3381578"/>
            <a:ext cx="5082074" cy="3231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8506" y="3456990"/>
            <a:ext cx="3410857" cy="3155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80003" y="1518922"/>
            <a:ext cx="5605624" cy="2178696"/>
          </a:xfrm>
        </p:spPr>
        <p:txBody>
          <a:bodyPr/>
          <a:lstStyle>
            <a:lvl1pPr marL="342876" indent="-3428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898" indent="-28573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292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08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255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423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591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8759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5926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https://collegescorecard.ed.gov/data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data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that appear on the College Scorecard, as well as supporting data on student completion, debt and repayment, earnings, and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can be downloaded.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The files include data from 1996 through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for all undergraduate degree-granting institutions of higher education. </a:t>
            </a: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0" y="5110480"/>
            <a:ext cx="16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8384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69" y="3926084"/>
            <a:ext cx="2483902" cy="2341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990"/>
          <a:stretch/>
        </p:blipFill>
        <p:spPr>
          <a:xfrm>
            <a:off x="2358852" y="1333501"/>
            <a:ext cx="2603674" cy="2514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2137" y="97470"/>
            <a:ext cx="7952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College Scorecard Example 1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One University’s College Scorecard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4696" y="1554383"/>
            <a:ext cx="2124411" cy="41909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Type School Name of your interest to get one university’s scorecard to view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items: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 &amp;Debt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Body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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 &amp; Retention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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Earnings After School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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Programs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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SAT/ACT Scores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9772" y="2343151"/>
            <a:ext cx="2642754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331" y="1333501"/>
            <a:ext cx="2934778" cy="2514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14" y="1333501"/>
            <a:ext cx="2751328" cy="1814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940" y="3926084"/>
            <a:ext cx="2847975" cy="269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480" y="4919692"/>
            <a:ext cx="2276474" cy="1992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824" y="2830635"/>
            <a:ext cx="2981292" cy="1861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015" y="5697763"/>
            <a:ext cx="2505609" cy="12958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2749" y="3465217"/>
            <a:ext cx="2209561" cy="1846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8167363" y="1471057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27940" y="406746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470040" y="402620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63025" y="582560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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102574" y="510081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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415098" y="275261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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87679" y="346521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0890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2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75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7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75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75" y="1400176"/>
            <a:ext cx="5059196" cy="519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2137" y="97470"/>
            <a:ext cx="7952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Scorecard Example 2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 Universities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2038" y="1485901"/>
            <a:ext cx="2124411" cy="456668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university of interest by size, location, programs/degrees, etc., by clicking the “+” sign.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of the results will pop up as a small scorecard.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sort search results based on Salary After Attending, Average Annual Cost, Graduation Rate, Name (A to Z), and Size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1" b="2602"/>
          <a:stretch/>
        </p:blipFill>
        <p:spPr>
          <a:xfrm>
            <a:off x="2680825" y="1680584"/>
            <a:ext cx="2628900" cy="2495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Oval 27"/>
          <p:cNvSpPr/>
          <p:nvPr/>
        </p:nvSpPr>
        <p:spPr>
          <a:xfrm>
            <a:off x="4991100" y="1910733"/>
            <a:ext cx="427701" cy="1581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9537" y="172606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41476" y="154140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124" y="4586287"/>
            <a:ext cx="3648075" cy="15906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481600" y="458628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0808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8" grpId="0" uiExpand="1" animBg="1"/>
      <p:bldP spid="8" grpId="0" uiExpand="1"/>
      <p:bldP spid="10" grpId="0" uiExpand="1"/>
      <p:bldP spid="30" grpId="0" uiExpan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40" y="1565176"/>
            <a:ext cx="2402265" cy="3225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1400176"/>
            <a:ext cx="1792081" cy="3282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2137" y="97470"/>
            <a:ext cx="7952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Scorecard Example 2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 Universities (Cont.)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2038" y="1485900"/>
            <a:ext cx="2541353" cy="55245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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build a comparison list, you can click the “star” sign. Up to ten universities can be added to a comparison list.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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view your comparison list on under Compare menu.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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clicking on COMPARE SCHOOLS, a web report will be generated comparing Average Annual Cost, Graduation Rate, Salary After Attending, Financial Aid &amp; Debt and more.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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email the report or share it on Twitter, Facebook, or LinkedIn.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4084311" y="1539259"/>
            <a:ext cx="427701" cy="600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82808" y="167056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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79725" y="130123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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601" y="2352675"/>
            <a:ext cx="4159374" cy="405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466" y="2875619"/>
            <a:ext cx="3707104" cy="359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316" y="3284264"/>
            <a:ext cx="3370849" cy="3248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755" y="4477791"/>
            <a:ext cx="2830439" cy="2176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689601" y="250628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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8297" y="5566022"/>
            <a:ext cx="2695575" cy="714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18852" y="545752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7535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8" grpId="0" animBg="1"/>
      <p:bldP spid="10" grpId="0"/>
      <p:bldP spid="11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3627" y="298197"/>
            <a:ext cx="7952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Scorecard– Datasets Available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2038" y="1855233"/>
            <a:ext cx="3436664" cy="3955016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 are about 240MB of data that can be downloaded from College Scorecard Data, including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Scorecard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recent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What’s new from NSLDS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Post-school earning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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Documentation is designed to increase transparency and provides more information on how to use the data.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Documentation Report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Dictionary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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Change Log</a:t>
            </a:r>
          </a:p>
          <a:p>
            <a:pPr marL="457168" lvl="1" indent="0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9" y="1485901"/>
            <a:ext cx="6238875" cy="468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4996"/>
          <a:stretch/>
        </p:blipFill>
        <p:spPr>
          <a:xfrm>
            <a:off x="4602527" y="2619375"/>
            <a:ext cx="7475173" cy="4157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413777" y="148590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46151" y="256008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7934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08702" y="54740"/>
            <a:ext cx="7952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Scorecard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Earning Data Use Example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95" y="1485900"/>
            <a:ext cx="3980779" cy="4933949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Source: Post-school Earning Data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Variables used 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Location (STABBR, CITY)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University Category (CCBASIC, CCUGPROF, CCSIZET)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Post-school Salary Average and Standard Deviation after 6, 7,8,9,10 years of attending school (mean_earn_wne_p6,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mean_earn_wne_p7,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mean_earn_wne_p8,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mean_earn_wne_p9, mean_earn_wne_p10,sd, earn_wne_p6,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earn_wne_p7, earn_wne_p8, earn_wne_p9, earn_wne_p10)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Application: A Post-school earning comparison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dashboard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created based on this data, to compare Wayne State University with 14 other MI peer universities and National Average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25" y="6158239"/>
            <a:ext cx="1181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DengXian"/>
              </a:rPr>
              <a:t>https://app.powerbi.com/view?r=eyJrIjoiNDAyYjA5OGMtYTdmNy00MjViLTk0NGQtNjYyZjBkNmExYWMwIiwidCI6ImU1MWNkZWM5LTgxMWQtNDcxZC1iYmU2LWRkM2Q4ZDU0YzI4YiIsImMiOjN9</a:t>
            </a:r>
            <a:endParaRPr lang="en-US" sz="1400" dirty="0">
              <a:latin typeface="Calibri" panose="020F0502020204030204" pitchFamily="34" charset="0"/>
              <a:ea typeface="DengXi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42" y="1460402"/>
            <a:ext cx="8006344" cy="43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6754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/>
              <a:t>Integrated Postsecondary Education Data System</a:t>
            </a:r>
            <a:endParaRPr lang="en-US" sz="8000" b="1" dirty="0" smtClean="0"/>
          </a:p>
          <a:p>
            <a:pPr marL="0" indent="0" algn="ctr">
              <a:buNone/>
            </a:pPr>
            <a:r>
              <a:rPr lang="en-US" sz="8000" dirty="0" smtClean="0"/>
              <a:t>IPEDS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8327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/>
              <a:t>Graduate Enrollment and Degrees Report 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CGS/GRE</a:t>
            </a:r>
            <a:endParaRPr lang="en-US" sz="8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1873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9022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CGS has many benchmarking resources available, including: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Enrollment and Degrees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Graduate Admissions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https://cgsnet.org/benchmarking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9603" y="225517"/>
            <a:ext cx="92223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Enrollment and Degrees </a:t>
            </a:r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CGS/GRE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75" y="1265451"/>
            <a:ext cx="6461125" cy="54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325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75" y="1600199"/>
            <a:ext cx="4902200" cy="4525963"/>
          </a:xfrm>
        </p:spPr>
        <p:txBody>
          <a:bodyPr/>
          <a:lstStyle/>
          <a:p>
            <a:pPr marL="57146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Enrollment and Degrees</a:t>
            </a:r>
          </a:p>
          <a:p>
            <a:pPr marL="57146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7146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cgsnet.org/graduate-enrollment-and-degrees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168" lvl="1" indent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9603" y="225517"/>
            <a:ext cx="92223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Enrollment and Degrees </a:t>
            </a:r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CGS/GRE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6558"/>
          <a:stretch/>
        </p:blipFill>
        <p:spPr>
          <a:xfrm>
            <a:off x="5259875" y="1442369"/>
            <a:ext cx="6680200" cy="4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991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75" y="1600199"/>
            <a:ext cx="3887754" cy="4525963"/>
          </a:xfrm>
        </p:spPr>
        <p:txBody>
          <a:bodyPr/>
          <a:lstStyle/>
          <a:p>
            <a:pPr marL="57146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Graduate Admissions Survey </a:t>
            </a:r>
          </a:p>
          <a:p>
            <a:pPr marL="57146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7146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cgsnet.org/international-graduate-admissions-survey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5232" y="225517"/>
            <a:ext cx="856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Enrollment and Degrees -CGS/GRE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70" y="1394539"/>
            <a:ext cx="7843730" cy="49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0420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/>
              <a:t>Student Achievement Measure 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SAM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4287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Achievement Model provides information pertaining to graduation and retention in undergraduate programs </a:t>
            </a:r>
          </a:p>
          <a:p>
            <a:pPr marL="400022" lvl="1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http://www.studentachievementmeasure.org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Accounts for institutional mobility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Models for Bachelor and Associate’s degree programs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3520" y="296637"/>
            <a:ext cx="8169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 Model (SAM)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95" y="1511300"/>
            <a:ext cx="60167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652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4408" y="1463976"/>
            <a:ext cx="53848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Easily filte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results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www.studentachievementmeasure.org/participants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3520" y="296637"/>
            <a:ext cx="8169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 Model (SAM)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463976"/>
            <a:ext cx="6275387" cy="5220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2184" b="46295"/>
          <a:stretch/>
        </p:blipFill>
        <p:spPr>
          <a:xfrm>
            <a:off x="6618287" y="2820367"/>
            <a:ext cx="5395913" cy="3897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1680" y="146397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95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43520" y="296637"/>
            <a:ext cx="8169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 Model (SAM)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7910" y="1600201"/>
            <a:ext cx="2379306" cy="38022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View one institution at a time 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First Time (Freshmen)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-OR –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6" y="1282695"/>
            <a:ext cx="9226906" cy="53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206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159637"/>
            <a:ext cx="11590867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800" dirty="0" smtClean="0"/>
              <a:t>Thank you for watching.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Office of Institutional Research and Analysis</a:t>
            </a:r>
          </a:p>
          <a:p>
            <a:pPr marL="0" indent="0" algn="ctr">
              <a:buNone/>
            </a:pPr>
            <a:r>
              <a:rPr lang="en-US" sz="4800" dirty="0">
                <a:hlinkClick r:id="rId3"/>
              </a:rPr>
              <a:t>https://oira.wayne.edu</a:t>
            </a:r>
            <a:r>
              <a:rPr lang="en-US" sz="4800" dirty="0" smtClean="0">
                <a:hlinkClick r:id="rId3"/>
              </a:rPr>
              <a:t>/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0BB6-726E-4218-892E-8CA3118AC402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9607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126" y="277629"/>
            <a:ext cx="10515600" cy="857006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			   IPEDS Overview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162" y="4897315"/>
            <a:ext cx="5518638" cy="127964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3786757"/>
            <a:ext cx="3947160" cy="293935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Find Your College 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library of resources, designed primarily for students and parents to find out information about colleges (e.g., programs of study, location, size, financial aid and costs), career options.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Data–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focus is more on getting data for research 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go over the Trend Generator, first…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4" y="1271976"/>
            <a:ext cx="571206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26" y="1384766"/>
            <a:ext cx="5046217" cy="456522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329680" y="3020724"/>
            <a:ext cx="2550160" cy="489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10599" y="3158065"/>
            <a:ext cx="2318327" cy="2992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6176963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03309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212" y="289249"/>
            <a:ext cx="0" cy="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IPEDS –Trend Generator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" y="1600201"/>
            <a:ext cx="5603927" cy="5003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Trends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 answers to commonly 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asked questions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use the Trend Generator: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a Subject Area and Pre-defined question.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View Generated line, bar chart or table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 your results: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 results 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table </a:t>
            </a:r>
          </a:p>
          <a:p>
            <a:pPr marL="1371600" lvl="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36007" y="1256145"/>
            <a:ext cx="5966466" cy="4920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33412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4640" cy="511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 to Filter/Limit Results: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Degree Granting Status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Institution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of Institution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Area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Tip: Sector can be misleading, as some community college are technically 4-year or above, since they offer bachelor’s degrees.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Sector is  a combination of Control and Level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1802" y="2618703"/>
            <a:ext cx="4010025" cy="3486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406372"/>
            <a:ext cx="8444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IPEDS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Trend Generator – Customizing Results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://nces.ed.gov/ipeds/trendgenerator/#/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866640" y="3996018"/>
            <a:ext cx="1249680" cy="7315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8066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1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Customize your results - Build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 table results in “Modify Categories”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may be more variables to choose from to add to the table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region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Race/ethnicity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36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91" y="2365131"/>
            <a:ext cx="5663345" cy="3892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9445" y="280893"/>
            <a:ext cx="9182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IPEDS – Trend Generator – Customizing Results (Cont.)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https://nces.ed.gov/ipeds/trendgenerator/#/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0603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468315"/>
            <a:ext cx="5181600" cy="44108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93639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IPEDS Data Feed Back Report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 report that compares one institution to peer institutions group median.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methodological notes and descriptions of statistics are included in the Data Feedback reports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Charts and tables by topic areas: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Admissions, Enrollment, Awards (Degrees and Certificates), Charges, etc.</a:t>
            </a:r>
          </a:p>
          <a:p>
            <a:pPr marL="228600" lvl="1">
              <a:spcBef>
                <a:spcPts val="1000"/>
              </a:spcBef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It is your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choice to view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institution's report,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or create your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</a:p>
          <a:p>
            <a:pPr marL="685800" lvl="2">
              <a:spcBef>
                <a:spcPts val="10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Institution’s reports are based on either their own Peer group, or one assigned by NCES.</a:t>
            </a:r>
          </a:p>
          <a:p>
            <a:pPr marL="685800" lvl="2">
              <a:spcBef>
                <a:spcPts val="10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Custom Data Feedback report – choose which items are on the report</a:t>
            </a:r>
          </a:p>
          <a:p>
            <a:pPr marL="685800" lvl="2">
              <a:spcBef>
                <a:spcPts val="10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Analysis Report – select variables to download  comparison statistics or data tables </a:t>
            </a:r>
          </a:p>
          <a:p>
            <a:pPr marL="228600" lvl="1">
              <a:spcBef>
                <a:spcPts val="1000"/>
              </a:spcBef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your own requires you to select the comparison group</a:t>
            </a:r>
          </a:p>
          <a:p>
            <a:pPr marL="228600" lvl="1">
              <a:spcBef>
                <a:spcPts val="10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2323" y="4026877"/>
            <a:ext cx="1644162" cy="43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9600" y="226240"/>
            <a:ext cx="8625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IPEDS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Data Feedback Report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://nces.ed.gov/ipeds/datacenter/Expt/SelectDataReport.aspx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07589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of the tools allow you to have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control over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institutions are in your comparison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 Data Feedback Report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Tables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 Tables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 Institutions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groups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Names/Unit ID,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Group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EZ Group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Group (NCES assigned)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Saved Group</a:t>
            </a:r>
          </a:p>
          <a:p>
            <a:pPr marL="80006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Upload file (useful if you have a large list of institutions)</a:t>
            </a:r>
          </a:p>
          <a:p>
            <a:pPr marL="914336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33236"/>
            <a:ext cx="5181600" cy="4643727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Selecting Institutions by EZ Group: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2691"/>
            <a:ext cx="5566887" cy="462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2155" y="331272"/>
            <a:ext cx="7954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IPEDS Data Center – Selecting Institutions</a:t>
            </a:r>
          </a:p>
        </p:txBody>
      </p:sp>
    </p:spTree>
    <p:extLst>
      <p:ext uri="{BB962C8B-B14F-4D97-AF65-F5344CB8AC3E}">
        <p14:creationId xmlns:p14="http://schemas.microsoft.com/office/powerpoint/2010/main" val="2979869328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1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3.4|3.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Fall 2018 Enrollment Projection Process mab</Template>
  <TotalTime>5343</TotalTime>
  <Words>1943</Words>
  <Application>Microsoft Office PowerPoint</Application>
  <PresentationFormat>Widescreen</PresentationFormat>
  <Paragraphs>474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Arial </vt:lpstr>
      <vt:lpstr>Arial Narrow</vt:lpstr>
      <vt:lpstr>Calibri</vt:lpstr>
      <vt:lpstr>Courier New</vt:lpstr>
      <vt:lpstr>DengXian</vt:lpstr>
      <vt:lpstr>Times</vt:lpstr>
      <vt:lpstr>Wingdings</vt:lpstr>
      <vt:lpstr>1_Office Theme</vt:lpstr>
      <vt:lpstr>1_Blank Presentation</vt:lpstr>
      <vt:lpstr>Benchmarking Resources and Tips  </vt:lpstr>
      <vt:lpstr>Overview </vt:lpstr>
      <vt:lpstr>PowerPoint Presentation</vt:lpstr>
      <vt:lpstr>                             IPEDS Overview</vt:lpstr>
      <vt:lpstr>                                IPEDS –Trend Generator</vt:lpstr>
      <vt:lpstr>PowerPoint Presentation</vt:lpstr>
      <vt:lpstr>PowerPoint Presentation</vt:lpstr>
      <vt:lpstr>PowerPoint Presentation</vt:lpstr>
      <vt:lpstr> </vt:lpstr>
      <vt:lpstr> IPEDS Data Center – Selecting Institutions </vt:lpstr>
      <vt:lpstr>PowerPoint Presentation</vt:lpstr>
      <vt:lpstr>PowerPoint Presentation</vt:lpstr>
      <vt:lpstr>PowerPoint Presentation</vt:lpstr>
      <vt:lpstr>PowerPoint Presentation</vt:lpstr>
      <vt:lpstr>CEPI – MI School  Data</vt:lpstr>
      <vt:lpstr>CEPI – MI School  Data</vt:lpstr>
      <vt:lpstr>CEPI – MI School  Data</vt:lpstr>
      <vt:lpstr>CEPI – MI School  Data</vt:lpstr>
      <vt:lpstr>CEPI – MI School  Data</vt:lpstr>
      <vt:lpstr>CEPI – MI School  Data</vt:lpstr>
      <vt:lpstr>CEPI – MI School  Data</vt:lpstr>
      <vt:lpstr>CEPI – MI School 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Resources and Tips</dc:title>
  <dc:creator>Kristy Becker</dc:creator>
  <cp:lastModifiedBy>Kristy Becker</cp:lastModifiedBy>
  <cp:revision>184</cp:revision>
  <dcterms:created xsi:type="dcterms:W3CDTF">2018-10-16T12:08:40Z</dcterms:created>
  <dcterms:modified xsi:type="dcterms:W3CDTF">2018-10-30T12:24:02Z</dcterms:modified>
</cp:coreProperties>
</file>